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71" r:id="rId2"/>
    <p:sldId id="29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94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95" r:id="rId24"/>
    <p:sldId id="282" r:id="rId25"/>
    <p:sldId id="283" r:id="rId26"/>
    <p:sldId id="286" r:id="rId27"/>
    <p:sldId id="284" r:id="rId28"/>
    <p:sldId id="285" r:id="rId29"/>
    <p:sldId id="287" r:id="rId30"/>
    <p:sldId id="291" r:id="rId31"/>
    <p:sldId id="292" r:id="rId32"/>
    <p:sldId id="288" r:id="rId33"/>
    <p:sldId id="297" r:id="rId34"/>
    <p:sldId id="293" r:id="rId35"/>
    <p:sldId id="298" r:id="rId36"/>
    <p:sldId id="300" r:id="rId37"/>
    <p:sldId id="302" r:id="rId38"/>
    <p:sldId id="303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4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44.wmf"/><Relationship Id="rId2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1" Type="http://schemas.openxmlformats.org/officeDocument/2006/relationships/image" Target="../media/image48.wmf"/><Relationship Id="rId2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E4C5-2D16-C54A-A94E-7137C037AF36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22387-9283-C947-BDF9-3A3E84E70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5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Divide by 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F3DB8-BD07-1F4C-8C66-EAE254D575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8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0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6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1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6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1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A8B3D-C5D1-BE41-92E7-E4BD122EBE73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AC73-8670-9F44-9292-C966FA58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4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4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5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5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531"/>
            <a:ext cx="6400800" cy="6012753"/>
          </a:xfrm>
        </p:spPr>
        <p:txBody>
          <a:bodyPr>
            <a:normAutofit fontScale="25000" lnSpcReduction="20000"/>
          </a:bodyPr>
          <a:lstStyle/>
          <a:p>
            <a:endParaRPr lang="en-US" sz="126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12600" dirty="0" smtClean="0">
                <a:solidFill>
                  <a:schemeClr val="tx1"/>
                </a:solidFill>
              </a:rPr>
              <a:t>Factoring </a:t>
            </a:r>
            <a:r>
              <a:rPr lang="en-US" sz="12600" dirty="0" smtClean="0">
                <a:solidFill>
                  <a:schemeClr val="tx1"/>
                </a:solidFill>
              </a:rPr>
              <a:t>Quadratics when a=1</a:t>
            </a:r>
          </a:p>
          <a:p>
            <a:pPr marL="514350" indent="-514350">
              <a:buAutoNum type="arabicPeriod"/>
            </a:pPr>
            <a:r>
              <a:rPr lang="en-US" sz="12600" dirty="0" smtClean="0">
                <a:solidFill>
                  <a:schemeClr val="tx1"/>
                </a:solidFill>
              </a:rPr>
              <a:t>Factoring Quadratics when a&gt;1</a:t>
            </a:r>
          </a:p>
          <a:p>
            <a:pPr marL="514350" indent="-514350">
              <a:buAutoNum type="arabicPeriod"/>
            </a:pPr>
            <a:r>
              <a:rPr lang="en-US" sz="12600" dirty="0" smtClean="0">
                <a:solidFill>
                  <a:schemeClr val="tx1"/>
                </a:solidFill>
              </a:rPr>
              <a:t>Solving Quadratic Equations by </a:t>
            </a:r>
            <a:r>
              <a:rPr lang="en-US" sz="12600" dirty="0" smtClean="0">
                <a:solidFill>
                  <a:schemeClr val="tx1"/>
                </a:solidFill>
              </a:rPr>
              <a:t>Factoring</a:t>
            </a:r>
          </a:p>
          <a:p>
            <a:pPr marL="514350" indent="-514350">
              <a:buAutoNum type="arabicPeriod"/>
            </a:pPr>
            <a:r>
              <a:rPr lang="en-US" sz="12600" dirty="0" smtClean="0">
                <a:solidFill>
                  <a:schemeClr val="tx1"/>
                </a:solidFill>
              </a:rPr>
              <a:t>Factoring Polynomials Using GCF</a:t>
            </a:r>
          </a:p>
          <a:p>
            <a:pPr marL="514350" indent="-514350">
              <a:buAutoNum type="arabicPeriod"/>
            </a:pPr>
            <a:r>
              <a:rPr lang="en-US" sz="12600" dirty="0" smtClean="0">
                <a:solidFill>
                  <a:schemeClr val="tx1"/>
                </a:solidFill>
              </a:rPr>
              <a:t>Factoring difference of squares polynomials</a:t>
            </a:r>
          </a:p>
          <a:p>
            <a:pPr marL="514350" indent="-514350">
              <a:buAutoNum type="arabicPeriod"/>
            </a:pPr>
            <a:r>
              <a:rPr lang="en-US" sz="12600" dirty="0" smtClean="0">
                <a:solidFill>
                  <a:schemeClr val="tx1"/>
                </a:solidFill>
              </a:rPr>
              <a:t>Factoring by grouping with 4 term polynomials</a:t>
            </a:r>
            <a:endParaRPr lang="en-US" sz="1260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12600" dirty="0">
              <a:solidFill>
                <a:schemeClr val="tx1"/>
              </a:solidFill>
            </a:endParaRPr>
          </a:p>
          <a:p>
            <a:endParaRPr lang="en-US" sz="12600" dirty="0" smtClean="0">
              <a:solidFill>
                <a:schemeClr val="tx1"/>
              </a:solidFill>
            </a:endParaRPr>
          </a:p>
          <a:p>
            <a:endParaRPr lang="en-US" sz="12600" dirty="0" smtClean="0">
              <a:solidFill>
                <a:schemeClr val="tx1"/>
              </a:solidFill>
            </a:endParaRPr>
          </a:p>
          <a:p>
            <a:endParaRPr lang="en-US" sz="12600" dirty="0">
              <a:solidFill>
                <a:schemeClr val="tx1"/>
              </a:solidFill>
            </a:endParaRPr>
          </a:p>
          <a:p>
            <a:endParaRPr lang="en-US" sz="12600" dirty="0" smtClean="0">
              <a:solidFill>
                <a:schemeClr val="tx1"/>
              </a:solidFill>
            </a:endParaRPr>
          </a:p>
          <a:p>
            <a:endParaRPr lang="en-US" sz="12600" dirty="0" smtClean="0">
              <a:solidFill>
                <a:schemeClr val="tx1"/>
              </a:solidFill>
            </a:endParaRPr>
          </a:p>
          <a:p>
            <a:endParaRPr lang="en-US" sz="12600" dirty="0">
              <a:solidFill>
                <a:schemeClr val="tx1"/>
              </a:solidFill>
            </a:endParaRPr>
          </a:p>
          <a:p>
            <a:endParaRPr lang="en-US" sz="12600" dirty="0">
              <a:solidFill>
                <a:schemeClr val="tx1"/>
              </a:solidFill>
            </a:endParaRPr>
          </a:p>
          <a:p>
            <a:r>
              <a:rPr lang="en-US" sz="12600" dirty="0" smtClean="0">
                <a:solidFill>
                  <a:schemeClr val="tx1"/>
                </a:solidFill>
              </a:rPr>
              <a:t>Math III</a:t>
            </a:r>
            <a:endParaRPr lang="en-US" sz="1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3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5 at 6.4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399"/>
            <a:ext cx="9187894" cy="40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5 at 6.4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132"/>
            <a:ext cx="9127132" cy="3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5 at 6.4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283"/>
            <a:ext cx="9144000" cy="54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30 at 2.2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4" y="140960"/>
            <a:ext cx="4070826" cy="5129241"/>
          </a:xfrm>
          <a:prstGeom prst="rect">
            <a:avLst/>
          </a:prstGeom>
        </p:spPr>
      </p:pic>
      <p:pic>
        <p:nvPicPr>
          <p:cNvPr id="5" name="Picture 4" descr="Screen Shot 2015-08-30 at 2.27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89" y="140960"/>
            <a:ext cx="3705441" cy="515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668" y="5949108"/>
            <a:ext cx="315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 the following quadratics: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3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21276"/>
            <a:ext cx="7552770" cy="55350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2. Factoring Quadratics when a&gt;1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3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5 at 4.18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84"/>
          <a:stretch/>
        </p:blipFill>
        <p:spPr>
          <a:xfrm>
            <a:off x="533869" y="529477"/>
            <a:ext cx="8198328" cy="958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144" y="2043758"/>
            <a:ext cx="75811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standard form of a quadratic is </a:t>
            </a:r>
            <a:r>
              <a:rPr lang="en-US" sz="2400" b="1" i="1" dirty="0" smtClean="0">
                <a:solidFill>
                  <a:srgbClr val="FF0000"/>
                </a:solidFill>
              </a:rPr>
              <a:t>ax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 +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bx</a:t>
            </a:r>
            <a:r>
              <a:rPr lang="en-US" sz="2400" b="1" i="1" dirty="0" smtClean="0">
                <a:solidFill>
                  <a:srgbClr val="FF0000"/>
                </a:solidFill>
              </a:rPr>
              <a:t> + c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For this quadratic what is </a:t>
            </a:r>
            <a:r>
              <a:rPr lang="en-US" sz="2400" b="1" i="1" dirty="0" smtClean="0">
                <a:solidFill>
                  <a:srgbClr val="0000FF"/>
                </a:solidFill>
              </a:rPr>
              <a:t>a</a:t>
            </a:r>
            <a:r>
              <a:rPr lang="en-US" sz="2400" b="1" dirty="0" smtClean="0">
                <a:solidFill>
                  <a:srgbClr val="0000FF"/>
                </a:solidFill>
              </a:rPr>
              <a:t>?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So </a:t>
            </a:r>
            <a:r>
              <a:rPr lang="en-US" sz="2400" b="1" i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is greater than 1. </a:t>
            </a:r>
            <a:r>
              <a:rPr lang="en-US" sz="2400" b="1" i="1" dirty="0" smtClean="0">
                <a:solidFill>
                  <a:srgbClr val="FF0000"/>
                </a:solidFill>
              </a:rPr>
              <a:t>(a&gt;</a:t>
            </a:r>
            <a:r>
              <a:rPr lang="en-US" sz="2400" b="1" dirty="0" smtClean="0">
                <a:solidFill>
                  <a:srgbClr val="FF0000"/>
                </a:solidFill>
              </a:rPr>
              <a:t>1)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Here is a simple way to factor a quadratic when a is greater than 1. (a&gt;1)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0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5 at 4.18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7" b="65576"/>
          <a:stretch/>
        </p:blipFill>
        <p:spPr>
          <a:xfrm>
            <a:off x="3051308" y="529477"/>
            <a:ext cx="5675928" cy="20103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1510" y="3694804"/>
            <a:ext cx="5752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= 6     b = 7    c = -3</a:t>
            </a:r>
          </a:p>
          <a:p>
            <a:endParaRPr lang="en-US" sz="3600" b="1" dirty="0">
              <a:solidFill>
                <a:srgbClr val="0000FF"/>
              </a:solidFill>
            </a:endParaRPr>
          </a:p>
          <a:p>
            <a:r>
              <a:rPr lang="en-US" sz="3600" b="1" dirty="0" smtClean="0">
                <a:solidFill>
                  <a:srgbClr val="0000FF"/>
                </a:solidFill>
              </a:rPr>
              <a:t>Replace c with a times c (ac)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9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5 at 4.18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7" b="55383"/>
          <a:stretch/>
        </p:blipFill>
        <p:spPr>
          <a:xfrm>
            <a:off x="3056269" y="529477"/>
            <a:ext cx="5675928" cy="26056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578" y="3406148"/>
            <a:ext cx="761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Factor the new quadratic by finding two numbers that multiply to be the new c, and add to be b.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8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5 at 4.18.4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b="42811"/>
          <a:stretch/>
        </p:blipFill>
        <p:spPr>
          <a:xfrm>
            <a:off x="3115807" y="529478"/>
            <a:ext cx="5616390" cy="3339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695" y="3502889"/>
            <a:ext cx="367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Divide the 2 numbers by a 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5 at 4.18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t="2486" b="23444"/>
          <a:stretch/>
        </p:blipFill>
        <p:spPr>
          <a:xfrm>
            <a:off x="3095961" y="674640"/>
            <a:ext cx="5636236" cy="4325624"/>
          </a:xfrm>
          <a:prstGeom prst="rect">
            <a:avLst/>
          </a:prstGeom>
        </p:spPr>
      </p:pic>
      <p:pic>
        <p:nvPicPr>
          <p:cNvPr id="2" name="Picture 1" descr="Screen Shot 2015-06-05 at 4.2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33" y="3743782"/>
            <a:ext cx="3503850" cy="1061262"/>
          </a:xfrm>
          <a:prstGeom prst="rect">
            <a:avLst/>
          </a:prstGeom>
        </p:spPr>
      </p:pic>
      <p:pic>
        <p:nvPicPr>
          <p:cNvPr id="3" name="Picture 2" descr="Screen Shot 2015-06-05 at 4.2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33" y="3746994"/>
            <a:ext cx="3503850" cy="1061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752" y="3262065"/>
            <a:ext cx="317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Simplify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Factoring Quadratics when a=1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1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5 at 4.18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0" b="23784"/>
          <a:stretch/>
        </p:blipFill>
        <p:spPr>
          <a:xfrm>
            <a:off x="3076115" y="529478"/>
            <a:ext cx="5656082" cy="4450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43" y="2846097"/>
            <a:ext cx="3349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Move what ever is in the denominators to the front of the set of parentheses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4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5 at 4.18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7"/>
          <a:stretch/>
        </p:blipFill>
        <p:spPr>
          <a:xfrm>
            <a:off x="3056269" y="529477"/>
            <a:ext cx="5675928" cy="58399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324" y="2780418"/>
            <a:ext cx="334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Finish Factoring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2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5 at 4.1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9" y="529477"/>
            <a:ext cx="8198328" cy="5839905"/>
          </a:xfrm>
          <a:prstGeom prst="rect">
            <a:avLst/>
          </a:prstGeom>
        </p:spPr>
      </p:pic>
      <p:pic>
        <p:nvPicPr>
          <p:cNvPr id="2" name="Picture 1" descr="Screen Shot 2015-08-19 at 5.05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0" y="2310229"/>
            <a:ext cx="1930400" cy="181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410" y="4860259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Check work</a:t>
            </a:r>
          </a:p>
        </p:txBody>
      </p:sp>
    </p:spTree>
    <p:extLst>
      <p:ext uri="{BB962C8B-B14F-4D97-AF65-F5344CB8AC3E}">
        <p14:creationId xmlns:p14="http://schemas.microsoft.com/office/powerpoint/2010/main" val="253033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30 at 2.3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4" y="243531"/>
            <a:ext cx="2882907" cy="5509220"/>
          </a:xfrm>
          <a:prstGeom prst="rect">
            <a:avLst/>
          </a:prstGeom>
        </p:spPr>
      </p:pic>
      <p:pic>
        <p:nvPicPr>
          <p:cNvPr id="5" name="Picture 4" descr="Screen Shot 2015-08-30 at 2.3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83" y="243531"/>
            <a:ext cx="2893954" cy="5544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75" y="6297010"/>
            <a:ext cx="325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 the following quadratics: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1526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3. Solving Quadratic Equations by Factoring and using Zero-Product Property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143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96237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Solving Quadratic Equations by Factoring</a:t>
            </a:r>
            <a:br>
              <a:rPr lang="en-US" sz="35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Step 1 – Put the quadratic in standard </a:t>
            </a:r>
            <a:r>
              <a:rPr lang="en-US" sz="2800" i="1" dirty="0" smtClean="0"/>
              <a:t>ax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+bx+c</a:t>
            </a:r>
            <a:r>
              <a:rPr lang="en-US" sz="2800" dirty="0" smtClean="0"/>
              <a:t> form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Step 2 – Factor the quadratic using any method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Step 3 – Set factors equal to 0</a:t>
            </a:r>
            <a:r>
              <a:rPr lang="en-US" sz="2800" dirty="0"/>
              <a:t> </a:t>
            </a:r>
            <a:r>
              <a:rPr lang="en-US" sz="2800" dirty="0" smtClean="0"/>
              <a:t>(Zero Product Property)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Step 4 – Solve for x and those are your solutions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466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04 at 3.08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4"/>
          <a:stretch/>
        </p:blipFill>
        <p:spPr>
          <a:xfrm>
            <a:off x="-1" y="869753"/>
            <a:ext cx="8964695" cy="39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8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30 at 1.1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78"/>
            <a:ext cx="9144000" cy="500743"/>
          </a:xfrm>
          <a:prstGeom prst="rect">
            <a:avLst/>
          </a:prstGeom>
        </p:spPr>
      </p:pic>
      <p:pic>
        <p:nvPicPr>
          <p:cNvPr id="5" name="Picture 4" descr="Screen Shot 2015-08-30 at 1.10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4121"/>
            <a:ext cx="7776206" cy="553861"/>
          </a:xfrm>
          <a:prstGeom prst="rect">
            <a:avLst/>
          </a:prstGeom>
        </p:spPr>
      </p:pic>
      <p:pic>
        <p:nvPicPr>
          <p:cNvPr id="6" name="Picture 5" descr="Screen Shot 2015-08-30 at 1.11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7982"/>
            <a:ext cx="2122714" cy="540865"/>
          </a:xfrm>
          <a:prstGeom prst="rect">
            <a:avLst/>
          </a:prstGeom>
        </p:spPr>
      </p:pic>
      <p:pic>
        <p:nvPicPr>
          <p:cNvPr id="7" name="Picture 6" descr="Screen Shot 2015-08-30 at 1.13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8847"/>
            <a:ext cx="9144001" cy="41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30 at 1.1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67"/>
            <a:ext cx="9144000" cy="6469096"/>
          </a:xfrm>
          <a:prstGeom prst="rect">
            <a:avLst/>
          </a:prstGeom>
        </p:spPr>
      </p:pic>
      <p:pic>
        <p:nvPicPr>
          <p:cNvPr id="4" name="Picture 3" descr="Screen Shot 2015-08-30 at 1.15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2" y="2486684"/>
            <a:ext cx="3671199" cy="853166"/>
          </a:xfrm>
          <a:prstGeom prst="rect">
            <a:avLst/>
          </a:prstGeom>
        </p:spPr>
      </p:pic>
      <p:pic>
        <p:nvPicPr>
          <p:cNvPr id="5" name="Picture 4" descr="Screen Shot 2015-08-30 at 1.16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41" y="269506"/>
            <a:ext cx="3244522" cy="6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807" y="253706"/>
            <a:ext cx="8117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Use the zero-product property to find </a:t>
            </a:r>
            <a:r>
              <a:rPr lang="en-US" sz="2400" dirty="0" smtClean="0"/>
              <a:t>the </a:t>
            </a:r>
            <a:r>
              <a:rPr lang="en-US" sz="2400" dirty="0"/>
              <a:t>solutions to the following quadratic </a:t>
            </a:r>
            <a:r>
              <a:rPr lang="en-US" sz="2400" dirty="0" smtClean="0"/>
              <a:t>equation:</a:t>
            </a:r>
            <a:endParaRPr lang="en-US" sz="2400" dirty="0"/>
          </a:p>
        </p:txBody>
      </p:sp>
      <p:pic>
        <p:nvPicPr>
          <p:cNvPr id="5" name="Picture 4" descr="Screen Shot 2015-08-30 at 2.0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58" y="1058633"/>
            <a:ext cx="4378736" cy="8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5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5 at 6.3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09937"/>
            <a:ext cx="8626715" cy="61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0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807" y="253706"/>
            <a:ext cx="8117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Use the zero-product property to find </a:t>
            </a:r>
            <a:r>
              <a:rPr lang="en-US" sz="2400" dirty="0" smtClean="0"/>
              <a:t>the solutions </a:t>
            </a:r>
            <a:r>
              <a:rPr lang="en-US" sz="2400" dirty="0"/>
              <a:t>to the following quadratic </a:t>
            </a:r>
            <a:r>
              <a:rPr lang="en-US" sz="2400" dirty="0" smtClean="0"/>
              <a:t>equation:</a:t>
            </a:r>
            <a:endParaRPr lang="en-US" sz="2400" dirty="0"/>
          </a:p>
        </p:txBody>
      </p:sp>
      <p:pic>
        <p:nvPicPr>
          <p:cNvPr id="5" name="Picture 4" descr="Screen Shot 2015-08-30 at 2.0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58" y="1058633"/>
            <a:ext cx="4378736" cy="875747"/>
          </a:xfrm>
          <a:prstGeom prst="rect">
            <a:avLst/>
          </a:prstGeom>
        </p:spPr>
      </p:pic>
      <p:pic>
        <p:nvPicPr>
          <p:cNvPr id="6" name="Picture 5" descr="Screen Shot 2015-08-30 at 2.0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2" y="2524009"/>
            <a:ext cx="3046551" cy="39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807" y="253706"/>
            <a:ext cx="8117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Use the zero-product property to find the </a:t>
            </a:r>
            <a:r>
              <a:rPr lang="en-US" sz="2400" dirty="0" smtClean="0"/>
              <a:t>solutions </a:t>
            </a:r>
            <a:r>
              <a:rPr lang="en-US" sz="2400" dirty="0"/>
              <a:t>to the following quadratic </a:t>
            </a:r>
            <a:r>
              <a:rPr lang="en-US" sz="2400" dirty="0" smtClean="0"/>
              <a:t>equation:</a:t>
            </a:r>
            <a:endParaRPr lang="en-US" sz="2400" dirty="0"/>
          </a:p>
        </p:txBody>
      </p:sp>
      <p:pic>
        <p:nvPicPr>
          <p:cNvPr id="5" name="Picture 4" descr="Screen Shot 2015-08-30 at 2.0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58" y="1058633"/>
            <a:ext cx="4378736" cy="875747"/>
          </a:xfrm>
          <a:prstGeom prst="rect">
            <a:avLst/>
          </a:prstGeom>
        </p:spPr>
      </p:pic>
      <p:pic>
        <p:nvPicPr>
          <p:cNvPr id="6" name="Picture 5" descr="Screen Shot 2015-08-30 at 2.0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2" y="2524009"/>
            <a:ext cx="3046551" cy="3903393"/>
          </a:xfrm>
          <a:prstGeom prst="rect">
            <a:avLst/>
          </a:prstGeom>
        </p:spPr>
      </p:pic>
      <p:pic>
        <p:nvPicPr>
          <p:cNvPr id="7" name="Picture 6" descr="Screen Shot 2015-08-30 at 2.08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45" y="2524009"/>
            <a:ext cx="3062497" cy="37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6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Factor and use the zero-product property to find the solutions to the following quadratic equation: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 descr="Screen Shot 2015-08-30 at 2.23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78"/>
          <a:stretch/>
        </p:blipFill>
        <p:spPr>
          <a:xfrm>
            <a:off x="760059" y="1061585"/>
            <a:ext cx="7457036" cy="8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5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Factor and use the zero-product property to find the solutions to the following quadratic equation: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 descr="Screen Shot 2015-08-30 at 2.2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9" y="1061585"/>
            <a:ext cx="7457036" cy="578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Factor and use the zero-product property to find the solutions to the following quadratic equation: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2" name="Picture 1" descr="Screen Shot 2015-08-30 at 2.2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8" y="1062124"/>
            <a:ext cx="7545159" cy="57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Factoring Polynomials </a:t>
            </a:r>
            <a:r>
              <a:rPr lang="en-US" dirty="0" smtClean="0"/>
              <a:t>using GCF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80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47700" y="334963"/>
            <a:ext cx="182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u="sng">
                <a:cs typeface="+mn-cs"/>
              </a:rPr>
              <a:t>Steps:</a:t>
            </a:r>
            <a:endParaRPr lang="en-US" sz="4400">
              <a:cs typeface="+mn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39065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0" dirty="0">
                <a:cs typeface="+mn-cs"/>
              </a:rPr>
              <a:t>1. Find the greatest common factor     	(GCF).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299085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0">
                <a:cs typeface="+mn-cs"/>
              </a:rPr>
              <a:t>2. Divide the polynomial by the GCF. 	The quotient is the other factor.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0" y="4635500"/>
            <a:ext cx="9144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0" dirty="0">
                <a:cs typeface="+mn-cs"/>
              </a:rPr>
              <a:t>3. </a:t>
            </a:r>
            <a:r>
              <a:rPr lang="en-US" sz="4200" b="0" dirty="0">
                <a:cs typeface="+mn-cs"/>
              </a:rPr>
              <a:t>Express the polynomial as the product 	of the quotient and the GCF.</a:t>
            </a:r>
          </a:p>
        </p:txBody>
      </p:sp>
    </p:spTree>
    <p:extLst>
      <p:ext uri="{BB962C8B-B14F-4D97-AF65-F5344CB8AC3E}">
        <p14:creationId xmlns:p14="http://schemas.microsoft.com/office/powerpoint/2010/main" val="402075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3" grpId="0" autoUpdateAnimBg="0"/>
      <p:bldP spid="410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Object 9"/>
          <p:cNvGraphicFramePr>
            <a:graphicFrameLocks noChangeAspect="1"/>
          </p:cNvGraphicFramePr>
          <p:nvPr/>
        </p:nvGraphicFramePr>
        <p:xfrm>
          <a:off x="-20638" y="188913"/>
          <a:ext cx="9250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1739900" imgH="215900" progId="Equation.3">
                  <p:embed/>
                </p:oleObj>
              </mc:Choice>
              <mc:Fallback>
                <p:oleObj name="Equation" r:id="rId3" imgW="1739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188913"/>
                        <a:ext cx="9250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65153"/>
              </p:ext>
            </p:extLst>
          </p:nvPr>
        </p:nvGraphicFramePr>
        <p:xfrm>
          <a:off x="3438525" y="1749425"/>
          <a:ext cx="41624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723586" imgH="152334" progId="Equation.DSMT4">
                  <p:embed/>
                </p:oleObj>
              </mc:Choice>
              <mc:Fallback>
                <p:oleObj name="Equation" r:id="rId5" imgW="723586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749425"/>
                        <a:ext cx="41624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39763" y="1773238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cs typeface="+mn-cs"/>
              </a:rPr>
              <a:t>Step 1:</a:t>
            </a:r>
            <a:endParaRPr lang="en-US">
              <a:cs typeface="+mn-cs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69913" y="2867025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cs typeface="+mn-cs"/>
              </a:rPr>
              <a:t>Step 2:  </a:t>
            </a:r>
            <a:r>
              <a:rPr lang="en-US" sz="4400" i="1">
                <a:cs typeface="+mn-cs"/>
              </a:rPr>
              <a:t>Divide by GCF</a:t>
            </a:r>
            <a:endParaRPr lang="en-US" sz="4400">
              <a:cs typeface="+mn-cs"/>
            </a:endParaRPr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0" y="3836988"/>
          <a:ext cx="891540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7" imgW="1854200" imgH="203200" progId="Equation.DSMT4">
                  <p:embed/>
                </p:oleObj>
              </mc:Choice>
              <mc:Fallback>
                <p:oleObj name="Equation" r:id="rId7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36988"/>
                        <a:ext cx="8915400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79909"/>
              </p:ext>
            </p:extLst>
          </p:nvPr>
        </p:nvGraphicFramePr>
        <p:xfrm>
          <a:off x="2262188" y="5224999"/>
          <a:ext cx="48228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9" imgW="825500" imgH="177800" progId="Equation.3">
                  <p:embed/>
                </p:oleObj>
              </mc:Choice>
              <mc:Fallback>
                <p:oleObj name="Equation" r:id="rId9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5224999"/>
                        <a:ext cx="48228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14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utoUpdateAnimBg="0"/>
      <p:bldP spid="5132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25463" y="4181475"/>
          <a:ext cx="786606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1282700" imgH="203200" progId="Equation.DSMT4">
                  <p:embed/>
                </p:oleObj>
              </mc:Choice>
              <mc:Fallback>
                <p:oleObj name="Equation" r:id="rId3" imgW="1282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181475"/>
                        <a:ext cx="7866062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11430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cs typeface="+mn-cs"/>
              </a:rPr>
              <a:t>The answer should look like this:</a:t>
            </a:r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381000" y="2514600"/>
          <a:ext cx="83058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1562100" imgH="177800" progId="Equation.3">
                  <p:embed/>
                </p:oleObj>
              </mc:Choice>
              <mc:Fallback>
                <p:oleObj name="Equation" r:id="rId5" imgW="1562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14600"/>
                        <a:ext cx="83058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212850" y="4156075"/>
            <a:ext cx="7275513" cy="1443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02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build="p" autoUpdateAnimBg="0"/>
      <p:bldP spid="820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2817813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smtClean="0"/>
              <a:t>Factoring difference of squares polynomials</a:t>
            </a:r>
            <a:endParaRPr lang="en-US" sz="4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0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5 at 6.3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49"/>
            <a:ext cx="9144000" cy="38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4"/>
          <p:cNvGrpSpPr>
            <a:grpSpLocks/>
          </p:cNvGrpSpPr>
          <p:nvPr/>
        </p:nvGrpSpPr>
        <p:grpSpPr bwMode="auto">
          <a:xfrm>
            <a:off x="533400" y="685800"/>
            <a:ext cx="8305800" cy="2101850"/>
            <a:chOff x="336" y="432"/>
            <a:chExt cx="5232" cy="1324"/>
          </a:xfrm>
        </p:grpSpPr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336" y="432"/>
              <a:ext cx="5232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400" b="0">
                  <a:cs typeface="+mn-cs"/>
                </a:rPr>
                <a:t>To factor, express each term as a square of a monomial then apply the rule... </a:t>
              </a:r>
            </a:p>
          </p:txBody>
        </p:sp>
        <p:graphicFrame>
          <p:nvGraphicFramePr>
            <p:cNvPr id="10247" name="Object 4"/>
            <p:cNvGraphicFramePr>
              <a:graphicFrameLocks noChangeAspect="1"/>
            </p:cNvGraphicFramePr>
            <p:nvPr/>
          </p:nvGraphicFramePr>
          <p:xfrm>
            <a:off x="1860" y="1320"/>
            <a:ext cx="3024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3" imgW="1447800" imgH="203200" progId="Equation.DSMT36">
                    <p:embed/>
                  </p:oleObj>
                </mc:Choice>
                <mc:Fallback>
                  <p:oleObj name="Equation" r:id="rId3" imgW="1447800" imgH="203200" progId="Equation.DSMT3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" y="1320"/>
                          <a:ext cx="3024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533400" y="31242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889000" imgH="177800" progId="Equation.DSMT36">
                  <p:embed/>
                </p:oleObj>
              </mc:Choice>
              <mc:Fallback>
                <p:oleObj name="Equation" r:id="rId5" imgW="889000" imgH="1778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809750" y="4090988"/>
          <a:ext cx="24749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7" imgW="596900" imgH="177800" progId="Equation.DSMT36">
                  <p:embed/>
                </p:oleObj>
              </mc:Choice>
              <mc:Fallback>
                <p:oleObj name="Equation" r:id="rId7" imgW="596900" imgH="1778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090988"/>
                        <a:ext cx="247491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1524000" y="5105400"/>
          <a:ext cx="3810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9" imgW="863600" imgH="177800" progId="Equation.3">
                  <p:embed/>
                </p:oleObj>
              </mc:Choice>
              <mc:Fallback>
                <p:oleObj name="Equation" r:id="rId9" imgW="863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38100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376363" y="5081588"/>
            <a:ext cx="3951287" cy="8461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9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0">
                <a:cs typeface="+mn-cs"/>
              </a:rPr>
              <a:t>Here is another example: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39725" y="1447800"/>
          <a:ext cx="3360738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787400" imgH="355600" progId="Equation.DSMT4">
                  <p:embed/>
                </p:oleObj>
              </mc:Choice>
              <mc:Fallback>
                <p:oleObj name="Equation" r:id="rId3" imgW="787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447800"/>
                        <a:ext cx="3360738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11163" y="3459163"/>
          <a:ext cx="3595687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850900" imgH="406400" progId="Equation.DSMT4">
                  <p:embed/>
                </p:oleObj>
              </mc:Choice>
              <mc:Fallback>
                <p:oleObj name="Equation" r:id="rId5" imgW="850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3459163"/>
                        <a:ext cx="3595687" cy="171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4229100" y="3676650"/>
          <a:ext cx="424180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1168400" imgH="381000" progId="Equation.3">
                  <p:embed/>
                </p:oleObj>
              </mc:Choice>
              <mc:Fallback>
                <p:oleObj name="Equation" r:id="rId7" imgW="1168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3676650"/>
                        <a:ext cx="4241800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181475" y="3563938"/>
            <a:ext cx="4392613" cy="1535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6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2589213"/>
            <a:ext cx="9144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5400" dirty="0">
                <a:cs typeface="+mn-cs"/>
              </a:rPr>
              <a:t>Factoring By Grouping</a:t>
            </a:r>
          </a:p>
          <a:p>
            <a:pPr algn="ctr">
              <a:defRPr/>
            </a:pPr>
            <a:r>
              <a:rPr lang="en-US" sz="5400" dirty="0">
                <a:cs typeface="+mn-cs"/>
              </a:rPr>
              <a:t>for polynomials </a:t>
            </a:r>
          </a:p>
          <a:p>
            <a:pPr algn="ctr">
              <a:defRPr/>
            </a:pPr>
            <a:r>
              <a:rPr lang="en-US" sz="5400" dirty="0">
                <a:cs typeface="+mn-cs"/>
              </a:rPr>
              <a:t>with 4 or more terms</a:t>
            </a:r>
          </a:p>
        </p:txBody>
      </p:sp>
    </p:spTree>
    <p:extLst>
      <p:ext uri="{BB962C8B-B14F-4D97-AF65-F5344CB8AC3E}">
        <p14:creationId xmlns:p14="http://schemas.microsoft.com/office/powerpoint/2010/main" val="249818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44475"/>
            <a:ext cx="9144000" cy="9048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" charset="0"/>
              <a:buNone/>
              <a:defRPr/>
            </a:pPr>
            <a:r>
              <a:rPr lang="en-US" sz="5400" b="1" smtClean="0">
                <a:ea typeface="+mn-ea"/>
                <a:cs typeface="+mn-cs"/>
              </a:rPr>
              <a:t>Factoring By Grouping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15900" y="1406525"/>
            <a:ext cx="89281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0">
                <a:cs typeface="+mn-cs"/>
              </a:rPr>
              <a:t>1. Group the first set of terms and      	last set of terms with parentheses.</a:t>
            </a:r>
          </a:p>
          <a:p>
            <a:pPr>
              <a:defRPr/>
            </a:pPr>
            <a:r>
              <a:rPr lang="en-US" sz="4400" b="0">
                <a:cs typeface="+mn-cs"/>
              </a:rPr>
              <a:t>2. Factor out the GCF from each group 	so that both sets of parentheses 	contain the same factors.</a:t>
            </a:r>
          </a:p>
          <a:p>
            <a:pPr>
              <a:defRPr/>
            </a:pPr>
            <a:r>
              <a:rPr lang="en-US" sz="4400" b="0">
                <a:cs typeface="+mn-cs"/>
              </a:rPr>
              <a:t>3. Factor out the GCF again (the GCF 	is the factor from step 2).</a:t>
            </a:r>
          </a:p>
        </p:txBody>
      </p:sp>
    </p:spTree>
    <p:extLst>
      <p:ext uri="{BB962C8B-B14F-4D97-AF65-F5344CB8AC3E}">
        <p14:creationId xmlns:p14="http://schemas.microsoft.com/office/powerpoint/2010/main" val="261711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9713"/>
            <a:ext cx="5256213" cy="7969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000">
                <a:latin typeface="Calibri" charset="0"/>
              </a:rPr>
              <a:t>Step 1: Group</a:t>
            </a:r>
          </a:p>
        </p:txBody>
      </p:sp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2157413" y="374650"/>
          <a:ext cx="6329362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761669" imgH="203112" progId="Equation.DSMT4">
                  <p:embed/>
                </p:oleObj>
              </mc:Choice>
              <mc:Fallback>
                <p:oleObj name="Equation" r:id="rId3" imgW="76166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374650"/>
                        <a:ext cx="6329362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779463"/>
            <a:ext cx="2268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Example 1:      </a:t>
            </a: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1217613" y="2120900"/>
          <a:ext cx="68468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5" imgW="1460500" imgH="241300" progId="Equation.DSMT36">
                  <p:embed/>
                </p:oleObj>
              </mc:Choice>
              <mc:Fallback>
                <p:oleObj name="Equation" r:id="rId5" imgW="1460500" imgH="2413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2120900"/>
                        <a:ext cx="68468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316288"/>
            <a:ext cx="9144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b="0">
                <a:cs typeface="+mn-cs"/>
              </a:rPr>
              <a:t>Step 2: Factor out GCF from each group</a:t>
            </a:r>
          </a:p>
        </p:txBody>
      </p:sp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1457325" y="3981450"/>
          <a:ext cx="62912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7" imgW="1320800" imgH="203200" progId="Equation.DSMT36">
                  <p:embed/>
                </p:oleObj>
              </mc:Choice>
              <mc:Fallback>
                <p:oleObj name="Equation" r:id="rId7" imgW="1320800" imgH="2032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3981450"/>
                        <a:ext cx="6291263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4967288"/>
            <a:ext cx="6402388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b="0">
                <a:cs typeface="+mn-cs"/>
              </a:rPr>
              <a:t>Step 3: Factor out GCF again</a:t>
            </a:r>
          </a:p>
        </p:txBody>
      </p:sp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2101850" y="5624513"/>
          <a:ext cx="46942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9" imgW="1028700" imgH="241300" progId="Equation.3">
                  <p:embed/>
                </p:oleObj>
              </mc:Choice>
              <mc:Fallback>
                <p:oleObj name="Equation" r:id="rId9" imgW="1028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5624513"/>
                        <a:ext cx="4694238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2628900" y="5646738"/>
            <a:ext cx="4197350" cy="1106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32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  <p:bldP spid="44043" grpId="0" build="p" autoUpdateAnimBg="0"/>
      <p:bldP spid="44045" grpId="0" build="p" autoUpdateAnimBg="0"/>
      <p:bldP spid="4404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12"/>
          <p:cNvGrpSpPr>
            <a:grpSpLocks/>
          </p:cNvGrpSpPr>
          <p:nvPr/>
        </p:nvGrpSpPr>
        <p:grpSpPr bwMode="auto">
          <a:xfrm>
            <a:off x="0" y="344488"/>
            <a:ext cx="8802688" cy="1195387"/>
            <a:chOff x="55" y="139"/>
            <a:chExt cx="5042" cy="712"/>
          </a:xfrm>
        </p:grpSpPr>
        <p:graphicFrame>
          <p:nvGraphicFramePr>
            <p:cNvPr id="34825" name="Object 4"/>
            <p:cNvGraphicFramePr>
              <a:graphicFrameLocks noChangeAspect="1"/>
            </p:cNvGraphicFramePr>
            <p:nvPr/>
          </p:nvGraphicFramePr>
          <p:xfrm>
            <a:off x="1449" y="139"/>
            <a:ext cx="3648" cy="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6" name="Equation" r:id="rId3" imgW="1040948" imgH="203112" progId="Equation.DSMT4">
                    <p:embed/>
                  </p:oleObj>
                </mc:Choice>
                <mc:Fallback>
                  <p:oleObj name="Equation" r:id="rId3" imgW="1040948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9" y="139"/>
                          <a:ext cx="3648" cy="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55" y="324"/>
              <a:ext cx="900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>
                <a:cs typeface="+mn-cs"/>
              </a:endParaRPr>
            </a:p>
          </p:txBody>
        </p:sp>
      </p:grp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476250" y="1452563"/>
          <a:ext cx="6846888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5" imgW="1460500" imgH="241300" progId="Equation.DSMT36">
                  <p:embed/>
                </p:oleObj>
              </mc:Choice>
              <mc:Fallback>
                <p:oleObj name="Equation" r:id="rId5" imgW="1460500" imgH="2413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452563"/>
                        <a:ext cx="6846888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496888" y="2441575"/>
          <a:ext cx="828675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7" imgW="1739900" imgH="266700" progId="Equation.DSMT36">
                  <p:embed/>
                </p:oleObj>
              </mc:Choice>
              <mc:Fallback>
                <p:oleObj name="Equation" r:id="rId7" imgW="1739900" imgH="2667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2441575"/>
                        <a:ext cx="828675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166813" y="5646738"/>
            <a:ext cx="6810375" cy="1106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544513" y="3606800"/>
          <a:ext cx="7621587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9" imgW="1600200" imgH="241300" progId="Equation.DSMT36">
                  <p:embed/>
                </p:oleObj>
              </mc:Choice>
              <mc:Fallback>
                <p:oleObj name="Equation" r:id="rId9" imgW="1600200" imgH="2413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606800"/>
                        <a:ext cx="7621587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2" name="Object 16"/>
          <p:cNvGraphicFramePr>
            <a:graphicFrameLocks noChangeAspect="1"/>
          </p:cNvGraphicFramePr>
          <p:nvPr/>
        </p:nvGraphicFramePr>
        <p:xfrm>
          <a:off x="558800" y="4545013"/>
          <a:ext cx="580707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11" imgW="1219200" imgH="266700" progId="Equation.DSMT36">
                  <p:embed/>
                </p:oleObj>
              </mc:Choice>
              <mc:Fallback>
                <p:oleObj name="Equation" r:id="rId11" imgW="1219200" imgH="2667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545013"/>
                        <a:ext cx="5807075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3" name="Object 17"/>
          <p:cNvGraphicFramePr>
            <a:graphicFrameLocks noChangeAspect="1"/>
          </p:cNvGraphicFramePr>
          <p:nvPr/>
        </p:nvGraphicFramePr>
        <p:xfrm>
          <a:off x="584200" y="5726113"/>
          <a:ext cx="74390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13" imgW="1562100" imgH="215900" progId="Equation.3">
                  <p:embed/>
                </p:oleObj>
              </mc:Choice>
              <mc:Fallback>
                <p:oleObj name="Equation" r:id="rId13" imgW="1562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5726113"/>
                        <a:ext cx="74390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311150" y="793750"/>
            <a:ext cx="2568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367195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cs typeface="+mn-cs"/>
              </a:rPr>
              <a:t>Try these on your own: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371600" y="1219200"/>
          <a:ext cx="5486400" cy="542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1206500" imgH="1193800" progId="Equation.3">
                  <p:embed/>
                </p:oleObj>
              </mc:Choice>
              <mc:Fallback>
                <p:oleObj name="Equation" r:id="rId3" imgW="12065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5486400" cy="542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14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5 at 6.4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434"/>
            <a:ext cx="9144000" cy="44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5 at 6.4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658"/>
            <a:ext cx="9126430" cy="40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5 at 6.4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8533"/>
            <a:ext cx="9173139" cy="38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5 at 6.41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83"/>
            <a:ext cx="9144000" cy="37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5 at 6.4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283"/>
            <a:ext cx="9175629" cy="39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433</Words>
  <Application>Microsoft Macintosh PowerPoint</Application>
  <PresentationFormat>On-screen Show (4:3)</PresentationFormat>
  <Paragraphs>70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Solving Quadratic Equations by Factoring and using Zero-Product Property</vt:lpstr>
      <vt:lpstr>Solving Quadratic Equations by Factoring  Step 1 – Put the quadratic in standard ax2+bx+c form  Step 2 – Factor the quadratic using any method  Step 3 – Set factors equal to 0 (Zero Product Property)  Step 4 – Solve for x and those are your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 and use the zero-product property to find the solutions to the following quadratic equation: </vt:lpstr>
      <vt:lpstr>Factor and use the zero-product property to find the solutions to the following quadratic equation: </vt:lpstr>
      <vt:lpstr>Factor and use the zero-product property to find the solutions to the following quadratic equation: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Austin</dc:creator>
  <cp:lastModifiedBy>Matt Austin</cp:lastModifiedBy>
  <cp:revision>14</cp:revision>
  <dcterms:created xsi:type="dcterms:W3CDTF">2015-06-05T22:43:06Z</dcterms:created>
  <dcterms:modified xsi:type="dcterms:W3CDTF">2015-09-01T21:46:04Z</dcterms:modified>
</cp:coreProperties>
</file>