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Microsoft_Equation1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Microsoft_Equation2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Microsoft_Equation3.bin" ContentType="application/vnd.openxmlformats-officedocument.oleObject"/>
  <Override PartName="/ppt/embeddings/oleObject42.bin" ContentType="application/vnd.openxmlformats-officedocument.oleObject"/>
  <Override PartName="/ppt/embeddings/Microsoft_Equation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82" r:id="rId11"/>
    <p:sldId id="283" r:id="rId12"/>
    <p:sldId id="284" r:id="rId13"/>
    <p:sldId id="285" r:id="rId14"/>
    <p:sldId id="286" r:id="rId15"/>
    <p:sldId id="267" r:id="rId16"/>
    <p:sldId id="268" r:id="rId17"/>
    <p:sldId id="269" r:id="rId18"/>
    <p:sldId id="270" r:id="rId19"/>
    <p:sldId id="276" r:id="rId20"/>
    <p:sldId id="271" r:id="rId21"/>
    <p:sldId id="272" r:id="rId22"/>
    <p:sldId id="273" r:id="rId23"/>
    <p:sldId id="274" r:id="rId24"/>
    <p:sldId id="275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wmf"/><Relationship Id="rId12" Type="http://schemas.openxmlformats.org/officeDocument/2006/relationships/image" Target="../media/image28.wmf"/><Relationship Id="rId13" Type="http://schemas.openxmlformats.org/officeDocument/2006/relationships/image" Target="../media/image29.wmf"/><Relationship Id="rId14" Type="http://schemas.openxmlformats.org/officeDocument/2006/relationships/image" Target="../media/image30.wmf"/><Relationship Id="rId15" Type="http://schemas.openxmlformats.org/officeDocument/2006/relationships/image" Target="../media/image31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6" Type="http://schemas.openxmlformats.org/officeDocument/2006/relationships/image" Target="../media/image22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9" Type="http://schemas.openxmlformats.org/officeDocument/2006/relationships/image" Target="../media/image25.wmf"/><Relationship Id="rId10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wmf"/><Relationship Id="rId12" Type="http://schemas.openxmlformats.org/officeDocument/2006/relationships/image" Target="../media/image43.wmf"/><Relationship Id="rId13" Type="http://schemas.openxmlformats.org/officeDocument/2006/relationships/image" Target="../media/image44.emf"/><Relationship Id="rId14" Type="http://schemas.openxmlformats.org/officeDocument/2006/relationships/image" Target="../media/image45.wmf"/><Relationship Id="rId15" Type="http://schemas.openxmlformats.org/officeDocument/2006/relationships/image" Target="../media/image46.wmf"/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7" Type="http://schemas.openxmlformats.org/officeDocument/2006/relationships/image" Target="../media/image38.wmf"/><Relationship Id="rId8" Type="http://schemas.openxmlformats.org/officeDocument/2006/relationships/image" Target="../media/image39.wmf"/><Relationship Id="rId9" Type="http://schemas.openxmlformats.org/officeDocument/2006/relationships/image" Target="../media/image40.wmf"/><Relationship Id="rId10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8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3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1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9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6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8B9B-25D9-0C4C-B99B-1B996FF04256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E5B8-835E-3647-B862-8032D51A4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20" Type="http://schemas.openxmlformats.org/officeDocument/2006/relationships/image" Target="../media/image11.emf"/><Relationship Id="rId10" Type="http://schemas.openxmlformats.org/officeDocument/2006/relationships/image" Target="../media/image6.emf"/><Relationship Id="rId11" Type="http://schemas.openxmlformats.org/officeDocument/2006/relationships/oleObject" Target="../embeddings/oleObject7.bin"/><Relationship Id="rId12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8.e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9.e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10.emf"/><Relationship Id="rId19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1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20" Type="http://schemas.openxmlformats.org/officeDocument/2006/relationships/image" Target="../media/image25.wmf"/><Relationship Id="rId21" Type="http://schemas.openxmlformats.org/officeDocument/2006/relationships/oleObject" Target="../embeddings/oleObject25.bin"/><Relationship Id="rId22" Type="http://schemas.openxmlformats.org/officeDocument/2006/relationships/image" Target="../media/image26.wmf"/><Relationship Id="rId23" Type="http://schemas.openxmlformats.org/officeDocument/2006/relationships/oleObject" Target="../embeddings/oleObject26.bin"/><Relationship Id="rId24" Type="http://schemas.openxmlformats.org/officeDocument/2006/relationships/image" Target="../media/image27.wmf"/><Relationship Id="rId25" Type="http://schemas.openxmlformats.org/officeDocument/2006/relationships/oleObject" Target="../embeddings/oleObject27.bin"/><Relationship Id="rId26" Type="http://schemas.openxmlformats.org/officeDocument/2006/relationships/image" Target="../media/image28.wmf"/><Relationship Id="rId27" Type="http://schemas.openxmlformats.org/officeDocument/2006/relationships/oleObject" Target="../embeddings/oleObject28.bin"/><Relationship Id="rId28" Type="http://schemas.openxmlformats.org/officeDocument/2006/relationships/image" Target="../media/image29.wmf"/><Relationship Id="rId29" Type="http://schemas.openxmlformats.org/officeDocument/2006/relationships/oleObject" Target="../embeddings/oleObject29.bin"/><Relationship Id="rId30" Type="http://schemas.openxmlformats.org/officeDocument/2006/relationships/image" Target="../media/image30.wmf"/><Relationship Id="rId31" Type="http://schemas.openxmlformats.org/officeDocument/2006/relationships/oleObject" Target="../embeddings/Microsoft_Equation2.bin"/><Relationship Id="rId32" Type="http://schemas.openxmlformats.org/officeDocument/2006/relationships/image" Target="../media/image31.wmf"/><Relationship Id="rId10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2.w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4.wmf"/><Relationship Id="rId19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3.bin"/><Relationship Id="rId20" Type="http://schemas.openxmlformats.org/officeDocument/2006/relationships/image" Target="../media/image40.wmf"/><Relationship Id="rId21" Type="http://schemas.openxmlformats.org/officeDocument/2006/relationships/oleObject" Target="../embeddings/oleObject39.bin"/><Relationship Id="rId22" Type="http://schemas.openxmlformats.org/officeDocument/2006/relationships/image" Target="../media/image41.wmf"/><Relationship Id="rId23" Type="http://schemas.openxmlformats.org/officeDocument/2006/relationships/oleObject" Target="../embeddings/oleObject40.bin"/><Relationship Id="rId24" Type="http://schemas.openxmlformats.org/officeDocument/2006/relationships/image" Target="../media/image42.wmf"/><Relationship Id="rId25" Type="http://schemas.openxmlformats.org/officeDocument/2006/relationships/oleObject" Target="../embeddings/oleObject41.bin"/><Relationship Id="rId26" Type="http://schemas.openxmlformats.org/officeDocument/2006/relationships/image" Target="../media/image43.wmf"/><Relationship Id="rId27" Type="http://schemas.openxmlformats.org/officeDocument/2006/relationships/oleObject" Target="../embeddings/Microsoft_Equation3.bin"/><Relationship Id="rId28" Type="http://schemas.openxmlformats.org/officeDocument/2006/relationships/image" Target="../media/image44.emf"/><Relationship Id="rId29" Type="http://schemas.openxmlformats.org/officeDocument/2006/relationships/oleObject" Target="../embeddings/oleObject42.bin"/><Relationship Id="rId30" Type="http://schemas.openxmlformats.org/officeDocument/2006/relationships/image" Target="../media/image45.wmf"/><Relationship Id="rId31" Type="http://schemas.openxmlformats.org/officeDocument/2006/relationships/oleObject" Target="../embeddings/Microsoft_Equation4.bin"/><Relationship Id="rId32" Type="http://schemas.openxmlformats.org/officeDocument/2006/relationships/image" Target="../media/image46.wmf"/><Relationship Id="rId10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14" Type="http://schemas.openxmlformats.org/officeDocument/2006/relationships/image" Target="../media/image37.wmf"/><Relationship Id="rId15" Type="http://schemas.openxmlformats.org/officeDocument/2006/relationships/oleObject" Target="../embeddings/oleObject36.bin"/><Relationship Id="rId16" Type="http://schemas.openxmlformats.org/officeDocument/2006/relationships/image" Target="../media/image38.wmf"/><Relationship Id="rId17" Type="http://schemas.openxmlformats.org/officeDocument/2006/relationships/oleObject" Target="../embeddings/oleObject37.bin"/><Relationship Id="rId18" Type="http://schemas.openxmlformats.org/officeDocument/2006/relationships/image" Target="../media/image39.wmf"/><Relationship Id="rId19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3124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8000" b="1">
                <a:latin typeface="Times" charset="0"/>
              </a:rPr>
              <a:t>Complex Numbers</a:t>
            </a:r>
            <a:endParaRPr lang="en-US" altLang="en-US" sz="8000">
              <a:latin typeface="Stenc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6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9.0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1" y="2347773"/>
            <a:ext cx="8094526" cy="165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3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9.04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48" y="868986"/>
            <a:ext cx="8596125" cy="474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5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9.04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73" y="257414"/>
            <a:ext cx="5120157" cy="618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8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9.06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58" y="1993581"/>
            <a:ext cx="3500173" cy="20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8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9.1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85" y="223094"/>
            <a:ext cx="5990157" cy="605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1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47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92" y="2622351"/>
            <a:ext cx="6327282" cy="130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5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9-09 at 8.44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11" y="884257"/>
            <a:ext cx="8598783" cy="447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2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49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898" y="121212"/>
            <a:ext cx="5668015" cy="650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4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45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24" y="2342469"/>
            <a:ext cx="4890677" cy="1040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5324" y="4805105"/>
            <a:ext cx="520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 to the nearest 1000nth (3</a:t>
            </a:r>
            <a:r>
              <a:rPr lang="en-US" baseline="30000" dirty="0" smtClean="0"/>
              <a:t>rd</a:t>
            </a:r>
            <a:r>
              <a:rPr lang="en-US" dirty="0" smtClean="0"/>
              <a:t> Decimal Place)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4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57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40" y="225386"/>
            <a:ext cx="6255858" cy="627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8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228600"/>
            <a:ext cx="6248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Times" charset="0"/>
              </a:rPr>
              <a:t>Definition of  pure imaginary numbers: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1066800" y="2209800"/>
            <a:ext cx="7391400" cy="4154488"/>
            <a:chOff x="672" y="1392"/>
            <a:chExt cx="4656" cy="2617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672" y="1392"/>
              <a:ext cx="4656" cy="2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dirty="0">
                  <a:latin typeface="Times" charset="0"/>
                </a:rPr>
                <a:t>Any positive real number b, </a:t>
              </a:r>
            </a:p>
            <a:p>
              <a:pPr algn="ctr">
                <a:spcBef>
                  <a:spcPct val="50000"/>
                </a:spcBef>
              </a:pPr>
              <a:endParaRPr lang="en-US" altLang="en-US" sz="4400" dirty="0">
                <a:latin typeface="Times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en-US" sz="4400" dirty="0">
                  <a:latin typeface="Times" charset="0"/>
                </a:rPr>
                <a:t>where </a:t>
              </a:r>
              <a:r>
                <a:rPr lang="en-US" altLang="en-US" sz="4400" dirty="0" err="1">
                  <a:latin typeface="Times" charset="0"/>
                </a:rPr>
                <a:t>i</a:t>
              </a:r>
              <a:r>
                <a:rPr lang="en-US" altLang="en-US" sz="4400" dirty="0">
                  <a:latin typeface="Times" charset="0"/>
                </a:rPr>
                <a:t> is the imaginary unit and bi is called the pure imaginary number.</a:t>
              </a:r>
            </a:p>
          </p:txBody>
        </p:sp>
        <p:graphicFrame>
          <p:nvGraphicFramePr>
            <p:cNvPr id="614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184709"/>
                </p:ext>
              </p:extLst>
            </p:nvPr>
          </p:nvGraphicFramePr>
          <p:xfrm>
            <a:off x="868" y="1968"/>
            <a:ext cx="4172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3" imgW="1435100" imgH="215900" progId="Equation.3">
                    <p:embed/>
                  </p:oleObj>
                </mc:Choice>
                <mc:Fallback>
                  <p:oleObj name="Equation" r:id="rId3" imgW="14351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" y="1968"/>
                          <a:ext cx="4172" cy="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0696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09 at 8.53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8" y="2301916"/>
            <a:ext cx="8611697" cy="178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4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54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16" y="904674"/>
            <a:ext cx="8431382" cy="48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5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55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32" y="423964"/>
            <a:ext cx="5728117" cy="615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55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40" y="1962834"/>
            <a:ext cx="3592512" cy="239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7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9-09 at 8.5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21" y="377263"/>
            <a:ext cx="6893998" cy="646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5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137" y="1990686"/>
            <a:ext cx="6934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"/>
                <a:cs typeface="Times"/>
              </a:rPr>
              <a:t>Do you notice any relationship between the 3 functions?</a:t>
            </a:r>
            <a:endParaRPr lang="en-US" sz="5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6212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00200" y="228600"/>
            <a:ext cx="6248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Times" charset="0"/>
              </a:rPr>
              <a:t>Definition of  pure imaginary numbers: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479800" y="1905000"/>
          <a:ext cx="254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08000" imgH="431800" progId="Equation.3">
                  <p:embed/>
                </p:oleObj>
              </mc:Choice>
              <mc:Fallback>
                <p:oleObj name="Equation" r:id="rId3" imgW="508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905000"/>
                        <a:ext cx="254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14400" y="4419600"/>
            <a:ext cx="76962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latin typeface="Times" charset="0"/>
                <a:cs typeface="Times" charset="0"/>
              </a:rPr>
              <a:t> i </a:t>
            </a:r>
            <a:r>
              <a:rPr lang="en-US" altLang="en-US" sz="4800">
                <a:latin typeface="Times" charset="0"/>
                <a:cs typeface="Times" charset="0"/>
              </a:rPr>
              <a:t>is not a variable </a:t>
            </a:r>
          </a:p>
          <a:p>
            <a:pPr algn="ctr"/>
            <a:r>
              <a:rPr lang="en-US" altLang="en-US" sz="4800">
                <a:latin typeface="Times" charset="0"/>
                <a:cs typeface="Times" charset="0"/>
              </a:rPr>
              <a:t>it is a symbol for a specific number</a:t>
            </a:r>
          </a:p>
        </p:txBody>
      </p:sp>
    </p:spTree>
    <p:extLst>
      <p:ext uri="{BB962C8B-B14F-4D97-AF65-F5344CB8AC3E}">
        <p14:creationId xmlns:p14="http://schemas.microsoft.com/office/powerpoint/2010/main" val="122380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1447800" y="547688"/>
            <a:ext cx="6858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>
                <a:latin typeface="Times" charset="0"/>
                <a:cs typeface="Times" charset="0"/>
              </a:rPr>
              <a:t>Simplify each expression.</a:t>
            </a:r>
            <a:endParaRPr lang="en-US" altLang="en-US" sz="4800">
              <a:latin typeface="Times" charset="0"/>
            </a:endParaRPr>
          </a:p>
        </p:txBody>
      </p:sp>
      <p:graphicFrame>
        <p:nvGraphicFramePr>
          <p:cNvPr id="31749" name="Object 1029"/>
          <p:cNvGraphicFramePr>
            <a:graphicFrameLocks noChangeAspect="1"/>
          </p:cNvGraphicFramePr>
          <p:nvPr/>
        </p:nvGraphicFramePr>
        <p:xfrm>
          <a:off x="925513" y="1752600"/>
          <a:ext cx="21986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520700" imgH="203200" progId="Equation.DSMT36">
                  <p:embed/>
                </p:oleObj>
              </mc:Choice>
              <mc:Fallback>
                <p:oleObj name="Equation" r:id="rId3" imgW="5207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752600"/>
                        <a:ext cx="219868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016398"/>
              </p:ext>
            </p:extLst>
          </p:nvPr>
        </p:nvGraphicFramePr>
        <p:xfrm>
          <a:off x="3194050" y="1724025"/>
          <a:ext cx="27924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5" imgW="673100" imgH="215900" progId="Equation.3">
                  <p:embed/>
                </p:oleObj>
              </mc:Choice>
              <mc:Fallback>
                <p:oleObj name="Equation" r:id="rId5" imgW="673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724025"/>
                        <a:ext cx="279241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1032"/>
          <p:cNvGraphicFramePr>
            <a:graphicFrameLocks noChangeAspect="1"/>
          </p:cNvGraphicFramePr>
          <p:nvPr/>
        </p:nvGraphicFramePr>
        <p:xfrm>
          <a:off x="6248400" y="1905000"/>
          <a:ext cx="1212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7" imgW="292100" imgH="139700" progId="Equation.DSMT36">
                  <p:embed/>
                </p:oleObj>
              </mc:Choice>
              <mc:Fallback>
                <p:oleObj name="Equation" r:id="rId7" imgW="2921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05000"/>
                        <a:ext cx="1212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33989"/>
              </p:ext>
            </p:extLst>
          </p:nvPr>
        </p:nvGraphicFramePr>
        <p:xfrm>
          <a:off x="842963" y="2952750"/>
          <a:ext cx="31718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9" imgW="774700" imgH="241300" progId="Equation.3">
                  <p:embed/>
                </p:oleObj>
              </mc:Choice>
              <mc:Fallback>
                <p:oleObj name="Equation" r:id="rId9" imgW="774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952750"/>
                        <a:ext cx="317182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630524"/>
              </p:ext>
            </p:extLst>
          </p:nvPr>
        </p:nvGraphicFramePr>
        <p:xfrm>
          <a:off x="3692525" y="2846388"/>
          <a:ext cx="49768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1" imgW="1092200" imgH="241300" progId="Equation.3">
                  <p:embed/>
                </p:oleObj>
              </mc:Choice>
              <mc:Fallback>
                <p:oleObj name="Equation" r:id="rId11" imgW="1092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846388"/>
                        <a:ext cx="49768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051511"/>
              </p:ext>
            </p:extLst>
          </p:nvPr>
        </p:nvGraphicFramePr>
        <p:xfrm>
          <a:off x="3816350" y="3827463"/>
          <a:ext cx="28892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3" imgW="660400" imgH="215900" progId="Equation.3">
                  <p:embed/>
                </p:oleObj>
              </mc:Choice>
              <mc:Fallback>
                <p:oleObj name="Equation" r:id="rId13" imgW="660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3827463"/>
                        <a:ext cx="28892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09729"/>
              </p:ext>
            </p:extLst>
          </p:nvPr>
        </p:nvGraphicFramePr>
        <p:xfrm>
          <a:off x="852488" y="4849813"/>
          <a:ext cx="3087687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5" imgW="723900" imgH="215900" progId="Equation.3">
                  <p:embed/>
                </p:oleObj>
              </mc:Choice>
              <mc:Fallback>
                <p:oleObj name="Equation" r:id="rId15" imgW="723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4849813"/>
                        <a:ext cx="3087687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824064"/>
              </p:ext>
            </p:extLst>
          </p:nvPr>
        </p:nvGraphicFramePr>
        <p:xfrm>
          <a:off x="3756025" y="4849813"/>
          <a:ext cx="44418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7" imgW="1041400" imgH="215900" progId="Equation.3">
                  <p:embed/>
                </p:oleObj>
              </mc:Choice>
              <mc:Fallback>
                <p:oleObj name="Equation" r:id="rId17" imgW="1041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849813"/>
                        <a:ext cx="444182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0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868023"/>
              </p:ext>
            </p:extLst>
          </p:nvPr>
        </p:nvGraphicFramePr>
        <p:xfrm>
          <a:off x="3810000" y="5688013"/>
          <a:ext cx="26543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19" imgW="622300" imgH="215900" progId="Equation.3">
                  <p:embed/>
                </p:oleObj>
              </mc:Choice>
              <mc:Fallback>
                <p:oleObj name="Equation" r:id="rId19" imgW="622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88013"/>
                        <a:ext cx="265430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50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/>
              <a:t>Simplifying Radicals</a:t>
            </a:r>
          </a:p>
        </p:txBody>
      </p:sp>
    </p:spTree>
    <p:extLst>
      <p:ext uri="{BB962C8B-B14F-4D97-AF65-F5344CB8AC3E}">
        <p14:creationId xmlns:p14="http://schemas.microsoft.com/office/powerpoint/2010/main" val="35063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Perfect Squares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4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31242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9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19200" y="38100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16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19200" y="45720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25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19200" y="52578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36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219200" y="58674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49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76600" y="1447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64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52800" y="22860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81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352800" y="30480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100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352800" y="3733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121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352800" y="44958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144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352800" y="51816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169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352800" y="57912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196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562600" y="15240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225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562600" y="22860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256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5715000" y="38100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324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715000" y="45720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400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715000" y="58674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625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5638800" y="30480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289</a:t>
            </a:r>
          </a:p>
        </p:txBody>
      </p:sp>
    </p:spTree>
    <p:extLst>
      <p:ext uri="{BB962C8B-B14F-4D97-AF65-F5344CB8AC3E}">
        <p14:creationId xmlns:p14="http://schemas.microsoft.com/office/powerpoint/2010/main" val="199788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89" grpId="0"/>
      <p:bldP spid="3097" grpId="0"/>
      <p:bldP spid="3098" grpId="0"/>
      <p:bldP spid="3100" grpId="0"/>
      <p:bldP spid="3101" grpId="0"/>
      <p:bldP spid="3103" grpId="0"/>
      <p:bldP spid="3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371600" y="576263"/>
          <a:ext cx="121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3" imgW="241200" imgH="215640" progId="Equation.3">
                  <p:embed/>
                </p:oleObj>
              </mc:Choice>
              <mc:Fallback>
                <p:oleObj name="Equation" r:id="rId3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6263"/>
                        <a:ext cx="1219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219200" y="1504950"/>
          <a:ext cx="15986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5" imgW="304560" imgH="228600" progId="Equation.3">
                  <p:embed/>
                </p:oleObj>
              </mc:Choice>
              <mc:Fallback>
                <p:oleObj name="Equation" r:id="rId5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04950"/>
                        <a:ext cx="15986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19200" y="2725738"/>
          <a:ext cx="16287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7" imgW="317160" imgH="228600" progId="Equation.3">
                  <p:embed/>
                </p:oleObj>
              </mc:Choice>
              <mc:Fallback>
                <p:oleObj name="Equation" r:id="rId7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25738"/>
                        <a:ext cx="162877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193800" y="3962400"/>
          <a:ext cx="18049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9" imgW="380880" imgH="228600" progId="Equation.3">
                  <p:embed/>
                </p:oleObj>
              </mc:Choice>
              <mc:Fallback>
                <p:oleObj name="Equation" r:id="rId9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962400"/>
                        <a:ext cx="180498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346200" y="5029200"/>
          <a:ext cx="18049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1" imgW="380880" imgH="215640" progId="Equation.3">
                  <p:embed/>
                </p:oleObj>
              </mc:Choice>
              <mc:Fallback>
                <p:oleObj name="Equation" r:id="rId11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5029200"/>
                        <a:ext cx="1804988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352800" y="609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= 2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352800" y="1600200"/>
            <a:ext cx="83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4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352800" y="28194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5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352800" y="3886200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10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352800" y="5035550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24296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9" grpId="0"/>
      <p:bldP spid="4110" grpId="0"/>
      <p:bldP spid="4111" grpId="0"/>
      <p:bldP spid="4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447800" y="838200"/>
          <a:ext cx="11541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838200"/>
                        <a:ext cx="11541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219200" y="2133600"/>
          <a:ext cx="16652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5" imgW="317160" imgH="228600" progId="Equation.3">
                  <p:embed/>
                </p:oleObj>
              </mc:Choice>
              <mc:Fallback>
                <p:oleObj name="Equation" r:id="rId5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16652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295400" y="3200400"/>
          <a:ext cx="15636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7" imgW="304560" imgH="228600" progId="Equation.3">
                  <p:embed/>
                </p:oleObj>
              </mc:Choice>
              <mc:Fallback>
                <p:oleObj name="Equation" r:id="rId7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5636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447800" y="4419600"/>
          <a:ext cx="144303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9" imgW="304560" imgH="228600" progId="Equation.3">
                  <p:embed/>
                </p:oleObj>
              </mc:Choice>
              <mc:Fallback>
                <p:oleObj name="Equation" r:id="rId9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144303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447800" y="5486400"/>
          <a:ext cx="1503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11" imgW="317160" imgH="228600" progId="Equation.3">
                  <p:embed/>
                </p:oleObj>
              </mc:Choice>
              <mc:Fallback>
                <p:oleObj name="Equation" r:id="rId11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86400"/>
                        <a:ext cx="1503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914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=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276600" y="2057400"/>
            <a:ext cx="38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276600" y="3200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352800" y="4419600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429000" y="5638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962400" y="838200"/>
          <a:ext cx="19558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3" imgW="419040" imgH="215640" progId="Equation.3">
                  <p:embed/>
                </p:oleObj>
              </mc:Choice>
              <mc:Fallback>
                <p:oleObj name="Equation" r:id="rId13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838200"/>
                        <a:ext cx="19558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962400" y="1981200"/>
          <a:ext cx="1955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5" imgW="419040" imgH="228600" progId="Equation.3">
                  <p:embed/>
                </p:oleObj>
              </mc:Choice>
              <mc:Fallback>
                <p:oleObj name="Equation" r:id="rId15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9558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3886200" y="3124200"/>
          <a:ext cx="22526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17" imgW="482400" imgH="228600" progId="Equation.3">
                  <p:embed/>
                </p:oleObj>
              </mc:Choice>
              <mc:Fallback>
                <p:oleObj name="Equation" r:id="rId17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22526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3886200" y="4343400"/>
          <a:ext cx="22526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19" imgW="482400" imgH="228600" progId="Equation.3">
                  <p:embed/>
                </p:oleObj>
              </mc:Choice>
              <mc:Fallback>
                <p:oleObj name="Equation" r:id="rId19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43400"/>
                        <a:ext cx="22526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3962400" y="5562600"/>
          <a:ext cx="22526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21" imgW="482400" imgH="228600" progId="Equation.3">
                  <p:embed/>
                </p:oleObj>
              </mc:Choice>
              <mc:Fallback>
                <p:oleObj name="Equation" r:id="rId21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2252663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172200" y="838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= 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172200" y="1981200"/>
            <a:ext cx="38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6248400" y="3200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248400" y="4419600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324600" y="5638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6934200" y="838200"/>
          <a:ext cx="148113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23" imgW="317160" imgH="215640" progId="Equation.3">
                  <p:embed/>
                </p:oleObj>
              </mc:Choice>
              <mc:Fallback>
                <p:oleObj name="Equation" r:id="rId23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838200"/>
                        <a:ext cx="1481138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6934200" y="1905000"/>
          <a:ext cx="1422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25" imgW="304560" imgH="228600" progId="Equation.3">
                  <p:embed/>
                </p:oleObj>
              </mc:Choice>
              <mc:Fallback>
                <p:oleObj name="Equation" r:id="rId25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4224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7010400" y="3124200"/>
          <a:ext cx="1481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27" imgW="317160" imgH="215640" progId="Equation.3">
                  <p:embed/>
                </p:oleObj>
              </mc:Choice>
              <mc:Fallback>
                <p:oleObj name="Equation" r:id="rId27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124200"/>
                        <a:ext cx="1481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7010400" y="4267200"/>
          <a:ext cx="14239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29" imgW="304560" imgH="228600" progId="Equation.3">
                  <p:embed/>
                </p:oleObj>
              </mc:Choice>
              <mc:Fallback>
                <p:oleObj name="Equation" r:id="rId29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14239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7010400" y="5486400"/>
          <a:ext cx="17780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31" imgW="380880" imgH="228600" progId="Equation.3">
                  <p:embed/>
                </p:oleObj>
              </mc:Choice>
              <mc:Fallback>
                <p:oleObj name="Equation" r:id="rId31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17780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8" name="Text Box 38"/>
          <p:cNvSpPr txBox="1">
            <a:spLocks noChangeArrowheads="1"/>
          </p:cNvSpPr>
          <p:nvPr/>
        </p:nvSpPr>
        <p:spPr bwMode="auto">
          <a:xfrm rot="16200000">
            <a:off x="-1035843" y="2940843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41645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23963" y="838200"/>
          <a:ext cx="16017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3" imgW="317160" imgH="228600" progId="Equation.3">
                  <p:embed/>
                </p:oleObj>
              </mc:Choice>
              <mc:Fallback>
                <p:oleObj name="Equation" r:id="rId3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838200"/>
                        <a:ext cx="16017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252538" y="2057400"/>
          <a:ext cx="15986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5" imgW="304560" imgH="228600" progId="Equation.3">
                  <p:embed/>
                </p:oleObj>
              </mc:Choice>
              <mc:Fallback>
                <p:oleObj name="Equation" r:id="rId5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057400"/>
                        <a:ext cx="159861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295400" y="3200400"/>
          <a:ext cx="15636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7" imgW="304560" imgH="228600" progId="Equation.3">
                  <p:embed/>
                </p:oleObj>
              </mc:Choice>
              <mc:Fallback>
                <p:oleObj name="Equation" r:id="rId7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5636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298575" y="4419600"/>
          <a:ext cx="17430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9" imgW="368280" imgH="228600" progId="Equation.3">
                  <p:embed/>
                </p:oleObj>
              </mc:Choice>
              <mc:Fallback>
                <p:oleObj name="Equation" r:id="rId9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419600"/>
                        <a:ext cx="17430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268413" y="5486400"/>
          <a:ext cx="18637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11" imgW="393480" imgH="228600" progId="Equation.3">
                  <p:embed/>
                </p:oleObj>
              </mc:Choice>
              <mc:Fallback>
                <p:oleObj name="Equation" r:id="rId11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5486400"/>
                        <a:ext cx="186372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76600" y="914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= 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276600" y="2057400"/>
            <a:ext cx="38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276600" y="3200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352800" y="4419600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429000" y="5638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844925" y="817563"/>
          <a:ext cx="2192338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3" imgW="469800" imgH="228600" progId="Equation.3">
                  <p:embed/>
                </p:oleObj>
              </mc:Choice>
              <mc:Fallback>
                <p:oleObj name="Equation" r:id="rId13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817563"/>
                        <a:ext cx="2192338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3844925" y="1981200"/>
          <a:ext cx="219233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5" imgW="469800" imgH="228600" progId="Equation.3">
                  <p:embed/>
                </p:oleObj>
              </mc:Choice>
              <mc:Fallback>
                <p:oleObj name="Equation" r:id="rId15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1981200"/>
                        <a:ext cx="219233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3856038" y="3124200"/>
          <a:ext cx="23129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7" imgW="495000" imgH="228600" progId="Equation.3">
                  <p:embed/>
                </p:oleObj>
              </mc:Choice>
              <mc:Fallback>
                <p:oleObj name="Equation" r:id="rId17" imgW="495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124200"/>
                        <a:ext cx="23129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856038" y="4343400"/>
          <a:ext cx="23129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9" imgW="495000" imgH="228600" progId="Equation.3">
                  <p:embed/>
                </p:oleObj>
              </mc:Choice>
              <mc:Fallback>
                <p:oleObj name="Equation" r:id="rId19" imgW="495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4343400"/>
                        <a:ext cx="23129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3756025" y="5562600"/>
          <a:ext cx="26670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21" imgW="571320" imgH="228600" progId="Equation.3">
                  <p:embed/>
                </p:oleObj>
              </mc:Choice>
              <mc:Fallback>
                <p:oleObj name="Equation" r:id="rId21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5562600"/>
                        <a:ext cx="26670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172200" y="838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= 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172200" y="1981200"/>
            <a:ext cx="38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6248400" y="3200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248400" y="4419600"/>
            <a:ext cx="57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324600" y="5638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/>
              <a:t>= </a:t>
            </a:r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6962775" y="817563"/>
          <a:ext cx="14224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23" imgW="304560" imgH="228600" progId="Equation.3">
                  <p:embed/>
                </p:oleObj>
              </mc:Choice>
              <mc:Fallback>
                <p:oleObj name="Equation" r:id="rId23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75" y="817563"/>
                        <a:ext cx="1422400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6934200" y="1905000"/>
          <a:ext cx="1422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25" imgW="304560" imgH="228600" progId="Equation.3">
                  <p:embed/>
                </p:oleObj>
              </mc:Choice>
              <mc:Fallback>
                <p:oleObj name="Equation" r:id="rId25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4224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670549"/>
              </p:ext>
            </p:extLst>
          </p:nvPr>
        </p:nvGraphicFramePr>
        <p:xfrm>
          <a:off x="7010400" y="3124200"/>
          <a:ext cx="1481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27" imgW="317500" imgH="215900" progId="Equation.3">
                  <p:embed/>
                </p:oleObj>
              </mc:Choice>
              <mc:Fallback>
                <p:oleObj name="Equation" r:id="rId27" imgW="3175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124200"/>
                        <a:ext cx="1481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7010400" y="4267200"/>
          <a:ext cx="14239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29" imgW="304560" imgH="228600" progId="Equation.3">
                  <p:embed/>
                </p:oleObj>
              </mc:Choice>
              <mc:Fallback>
                <p:oleObj name="Equation" r:id="rId29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14239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7008813" y="5507038"/>
          <a:ext cx="17795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31" imgW="380880" imgH="215640" progId="Equation.3">
                  <p:embed/>
                </p:oleObj>
              </mc:Choice>
              <mc:Fallback>
                <p:oleObj name="Equation" r:id="rId31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5507038"/>
                        <a:ext cx="1779587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14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127</Words>
  <Application>Microsoft Macintosh PowerPoint</Application>
  <PresentationFormat>On-screen Show (4:3)</PresentationFormat>
  <Paragraphs>58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Office Theme</vt:lpstr>
      <vt:lpstr>Microsoft Equation</vt:lpstr>
      <vt:lpstr>MathType Equation 3.6</vt:lpstr>
      <vt:lpstr>Microsoft Equation 3.0</vt:lpstr>
      <vt:lpstr>Complex Numbers</vt:lpstr>
      <vt:lpstr>PowerPoint Presentation</vt:lpstr>
      <vt:lpstr>PowerPoint Presentation</vt:lpstr>
      <vt:lpstr>PowerPoint Presentation</vt:lpstr>
      <vt:lpstr>Simplifying Radicals</vt:lpstr>
      <vt:lpstr>Perfect Squares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Numbers</dc:title>
  <dc:creator>Matt Austin</dc:creator>
  <cp:lastModifiedBy>Matt Austin</cp:lastModifiedBy>
  <cp:revision>8</cp:revision>
  <dcterms:created xsi:type="dcterms:W3CDTF">2015-09-09T20:19:41Z</dcterms:created>
  <dcterms:modified xsi:type="dcterms:W3CDTF">2015-09-10T01:20:38Z</dcterms:modified>
</cp:coreProperties>
</file>